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3" r:id="rId2"/>
  </p:sldMasterIdLst>
  <p:notesMasterIdLst>
    <p:notesMasterId r:id="rId9"/>
  </p:notesMasterIdLst>
  <p:sldIdLst>
    <p:sldId id="1413" r:id="rId3"/>
    <p:sldId id="2198" r:id="rId4"/>
    <p:sldId id="2199" r:id="rId5"/>
    <p:sldId id="2202" r:id="rId6"/>
    <p:sldId id="2201" r:id="rId7"/>
    <p:sldId id="2197" r:id="rId8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3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žík Jan RNDr. Ph.D." initials="MJRP" lastIdx="1" clrIdx="0">
    <p:extLst>
      <p:ext uri="{19B8F6BF-5375-455C-9EA6-DF929625EA0E}">
        <p15:presenceInfo xmlns:p15="http://schemas.microsoft.com/office/powerpoint/2012/main" userId="Mužík Jan RNDr. Ph.D.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FF00FF"/>
    <a:srgbClr val="FFCC99"/>
    <a:srgbClr val="7191D1"/>
    <a:srgbClr val="B0C2E5"/>
    <a:srgbClr val="F2F2F2"/>
    <a:srgbClr val="CC99FF"/>
    <a:srgbClr val="FF9933"/>
    <a:srgbClr val="FF9966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Střední sty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větlý sty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6327" autoAdjust="0"/>
  </p:normalViewPr>
  <p:slideViewPr>
    <p:cSldViewPr snapToGrid="0">
      <p:cViewPr varScale="1">
        <p:scale>
          <a:sx n="104" d="100"/>
          <a:sy n="104" d="100"/>
        </p:scale>
        <p:origin x="186" y="102"/>
      </p:cViewPr>
      <p:guideLst>
        <p:guide orient="horz" pos="123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9534-E31E-47A6-B3B5-39567348889D}" type="datetimeFigureOut">
              <a:rPr lang="cs-CZ" smtClean="0"/>
              <a:t>03.10.2021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B4F48-45DA-4A93-94D7-4559DBB1A6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277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2271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82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3823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2664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sv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svg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4.tmp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svg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5388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316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294796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0075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7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21385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1235164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74948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509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676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 userDrawn="1">
          <p15:clr>
            <a:srgbClr val="FBAE40"/>
          </p15:clr>
        </p15:guide>
        <p15:guide id="2" pos="758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34628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4137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262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778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9297738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4581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5383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364256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9" r:id="rId3"/>
    <p:sldLayoutId id="2147483657" r:id="rId4"/>
    <p:sldLayoutId id="2147483662" r:id="rId5"/>
    <p:sldLayoutId id="2147483661" r:id="rId6"/>
    <p:sldLayoutId id="2147483660" r:id="rId7"/>
    <p:sldLayoutId id="2147483658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1288713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-64655" y="3816927"/>
            <a:ext cx="12192000" cy="24083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Přehled proočkovanosti populace 16+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ORP a obcích: </a:t>
            </a: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mapy s horní hranicí proočkovanosti &gt; 64%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4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4189870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410F26B2-D40D-4CC2-9BD0-E92EE5E1D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6001"/>
            <a:ext cx="11629002" cy="6281999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10" y="0"/>
            <a:ext cx="7434501" cy="576000"/>
          </a:xfrm>
        </p:spPr>
        <p:txBody>
          <a:bodyPr/>
          <a:lstStyle/>
          <a:p>
            <a:r>
              <a:rPr lang="cs-CZ" dirty="0"/>
              <a:t>16 a více let: podíl osob očkovaných alespoň 1 dávkou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6810374" y="36659"/>
            <a:ext cx="1533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400" b="1" dirty="0">
                <a:solidFill>
                  <a:schemeClr val="bg1"/>
                </a:solidFill>
              </a:rPr>
              <a:t>Stav k </a:t>
            </a:r>
          </a:p>
          <a:p>
            <a:pPr algn="ctr"/>
            <a:r>
              <a:rPr lang="cs-CZ" sz="1400" b="1" dirty="0">
                <a:solidFill>
                  <a:schemeClr val="bg1"/>
                </a:solidFill>
              </a:rPr>
              <a:t>1. 10. 2021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C40225D3-DC79-429E-9E3D-91309D7ADA40}"/>
              </a:ext>
            </a:extLst>
          </p:cNvPr>
          <p:cNvSpPr/>
          <p:nvPr/>
        </p:nvSpPr>
        <p:spPr>
          <a:xfrm>
            <a:off x="9350574" y="1045331"/>
            <a:ext cx="21884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200" b="1" dirty="0"/>
              <a:t>Podíl očkovaných osob (%)</a:t>
            </a:r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4A2DAB93-D997-4EEA-ADF6-06F236A871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6242"/>
          <a:stretch/>
        </p:blipFill>
        <p:spPr>
          <a:xfrm>
            <a:off x="9822021" y="1322330"/>
            <a:ext cx="303054" cy="1287959"/>
          </a:xfrm>
          <a:prstGeom prst="rect">
            <a:avLst/>
          </a:prstGeom>
        </p:spPr>
      </p:pic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5681AE3D-D17A-4B8E-AA97-42CB7FC69463}"/>
              </a:ext>
            </a:extLst>
          </p:cNvPr>
          <p:cNvGraphicFramePr>
            <a:graphicFrameLocks noGrp="1"/>
          </p:cNvGraphicFramePr>
          <p:nvPr/>
        </p:nvGraphicFramePr>
        <p:xfrm>
          <a:off x="10125075" y="1320209"/>
          <a:ext cx="1200150" cy="1260000"/>
        </p:xfrm>
        <a:graphic>
          <a:graphicData uri="http://schemas.openxmlformats.org/drawingml/2006/table">
            <a:tbl>
              <a:tblPr/>
              <a:tblGrid>
                <a:gridCol w="1200150">
                  <a:extLst>
                    <a:ext uri="{9D8B030D-6E8A-4147-A177-3AD203B41FA5}">
                      <a16:colId xmlns:a16="http://schemas.microsoft.com/office/drawing/2014/main" val="209677212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&lt; 52,00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758027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52,00 - 55,99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560359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56,00 - 59,99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309851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60,00 - 63,99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3927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&gt;= 64,00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830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7541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EF0E503C-74E2-48B3-975D-E653ECBA8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6001"/>
            <a:ext cx="11629002" cy="6281999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10" y="0"/>
            <a:ext cx="7434501" cy="576000"/>
          </a:xfrm>
        </p:spPr>
        <p:txBody>
          <a:bodyPr/>
          <a:lstStyle/>
          <a:p>
            <a:r>
              <a:rPr lang="cs-CZ" dirty="0"/>
              <a:t>16 a více let: podíl osob očkovaných alespoň 1 dávkou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6810374" y="36659"/>
            <a:ext cx="1533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400" b="1" dirty="0">
                <a:solidFill>
                  <a:schemeClr val="bg1"/>
                </a:solidFill>
              </a:rPr>
              <a:t>Stav k </a:t>
            </a:r>
          </a:p>
          <a:p>
            <a:pPr algn="ctr"/>
            <a:r>
              <a:rPr lang="cs-CZ" sz="1400" b="1" dirty="0">
                <a:solidFill>
                  <a:schemeClr val="bg1"/>
                </a:solidFill>
              </a:rPr>
              <a:t>1. 10. 2021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C40225D3-DC79-429E-9E3D-91309D7ADA40}"/>
              </a:ext>
            </a:extLst>
          </p:cNvPr>
          <p:cNvSpPr/>
          <p:nvPr/>
        </p:nvSpPr>
        <p:spPr>
          <a:xfrm>
            <a:off x="9350574" y="1045331"/>
            <a:ext cx="21884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200" b="1" dirty="0"/>
              <a:t>Podíl očkovaných osob (%)</a:t>
            </a:r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4A2DAB93-D997-4EEA-ADF6-06F236A871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6242"/>
          <a:stretch/>
        </p:blipFill>
        <p:spPr>
          <a:xfrm>
            <a:off x="9822021" y="1322330"/>
            <a:ext cx="303054" cy="1287959"/>
          </a:xfrm>
          <a:prstGeom prst="rect">
            <a:avLst/>
          </a:prstGeom>
        </p:spPr>
      </p:pic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5681AE3D-D17A-4B8E-AA97-42CB7FC69463}"/>
              </a:ext>
            </a:extLst>
          </p:cNvPr>
          <p:cNvGraphicFramePr>
            <a:graphicFrameLocks noGrp="1"/>
          </p:cNvGraphicFramePr>
          <p:nvPr/>
        </p:nvGraphicFramePr>
        <p:xfrm>
          <a:off x="10125075" y="1320209"/>
          <a:ext cx="1200150" cy="1260000"/>
        </p:xfrm>
        <a:graphic>
          <a:graphicData uri="http://schemas.openxmlformats.org/drawingml/2006/table">
            <a:tbl>
              <a:tblPr/>
              <a:tblGrid>
                <a:gridCol w="1200150">
                  <a:extLst>
                    <a:ext uri="{9D8B030D-6E8A-4147-A177-3AD203B41FA5}">
                      <a16:colId xmlns:a16="http://schemas.microsoft.com/office/drawing/2014/main" val="209677212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&lt; 52,00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758027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52,00 - 55,99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560359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56,00 - 59,99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309851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60,00 - 63,99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3927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&gt;= 64,00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830636"/>
                  </a:ext>
                </a:extLst>
              </a:tr>
            </a:tbl>
          </a:graphicData>
        </a:graphic>
      </p:graphicFrame>
      <p:sp>
        <p:nvSpPr>
          <p:cNvPr id="4" name="Ovál 3">
            <a:extLst>
              <a:ext uri="{FF2B5EF4-FFF2-40B4-BE49-F238E27FC236}">
                <a16:creationId xmlns:a16="http://schemas.microsoft.com/office/drawing/2014/main" id="{07AC35AB-7A3C-4224-8AE1-E2671CD3C4C0}"/>
              </a:ext>
            </a:extLst>
          </p:cNvPr>
          <p:cNvSpPr/>
          <p:nvPr/>
        </p:nvSpPr>
        <p:spPr>
          <a:xfrm rot="20586233">
            <a:off x="3895754" y="5880226"/>
            <a:ext cx="865705" cy="6806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cs-CZ" sz="800" b="1" dirty="0">
              <a:solidFill>
                <a:srgbClr val="00FF00"/>
              </a:solidFill>
            </a:endParaRPr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1C4F089F-CB53-4CEC-9A39-1552958666A0}"/>
              </a:ext>
            </a:extLst>
          </p:cNvPr>
          <p:cNvSpPr/>
          <p:nvPr/>
        </p:nvSpPr>
        <p:spPr>
          <a:xfrm rot="17325025">
            <a:off x="1385320" y="3290107"/>
            <a:ext cx="562740" cy="1064176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cs-CZ" sz="800" b="1" dirty="0">
              <a:solidFill>
                <a:srgbClr val="00FF00"/>
              </a:solidFill>
            </a:endParaRPr>
          </a:p>
        </p:txBody>
      </p:sp>
      <p:sp>
        <p:nvSpPr>
          <p:cNvPr id="18" name="Ovál 17">
            <a:extLst>
              <a:ext uri="{FF2B5EF4-FFF2-40B4-BE49-F238E27FC236}">
                <a16:creationId xmlns:a16="http://schemas.microsoft.com/office/drawing/2014/main" id="{EC073B69-0F9A-49C5-A99B-12B1BC7F4B3C}"/>
              </a:ext>
            </a:extLst>
          </p:cNvPr>
          <p:cNvSpPr/>
          <p:nvPr/>
        </p:nvSpPr>
        <p:spPr>
          <a:xfrm rot="20312213">
            <a:off x="7634025" y="5114274"/>
            <a:ext cx="719296" cy="467493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cs-CZ" sz="800" b="1" dirty="0">
              <a:solidFill>
                <a:srgbClr val="00FF00"/>
              </a:solidFill>
            </a:endParaRPr>
          </a:p>
        </p:txBody>
      </p:sp>
      <p:sp>
        <p:nvSpPr>
          <p:cNvPr id="19" name="Ovál 18">
            <a:extLst>
              <a:ext uri="{FF2B5EF4-FFF2-40B4-BE49-F238E27FC236}">
                <a16:creationId xmlns:a16="http://schemas.microsoft.com/office/drawing/2014/main" id="{DFBCABFC-FBB5-4272-BB07-21911D7E42CA}"/>
              </a:ext>
            </a:extLst>
          </p:cNvPr>
          <p:cNvSpPr/>
          <p:nvPr/>
        </p:nvSpPr>
        <p:spPr>
          <a:xfrm rot="4593573">
            <a:off x="6527792" y="5524853"/>
            <a:ext cx="754795" cy="87134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cs-CZ" sz="800" b="1" dirty="0">
              <a:solidFill>
                <a:srgbClr val="00FF00"/>
              </a:solidFill>
            </a:endParaRPr>
          </a:p>
        </p:txBody>
      </p:sp>
      <p:sp>
        <p:nvSpPr>
          <p:cNvPr id="21" name="Ovál 20">
            <a:extLst>
              <a:ext uri="{FF2B5EF4-FFF2-40B4-BE49-F238E27FC236}">
                <a16:creationId xmlns:a16="http://schemas.microsoft.com/office/drawing/2014/main" id="{33C87C8C-7540-47FB-83F7-DE43B3D6EB09}"/>
              </a:ext>
            </a:extLst>
          </p:cNvPr>
          <p:cNvSpPr/>
          <p:nvPr/>
        </p:nvSpPr>
        <p:spPr>
          <a:xfrm rot="3883980">
            <a:off x="7625141" y="3100376"/>
            <a:ext cx="789303" cy="1339398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cs-CZ" sz="800" b="1" dirty="0">
              <a:solidFill>
                <a:srgbClr val="00FF00"/>
              </a:solidFill>
            </a:endParaRPr>
          </a:p>
        </p:txBody>
      </p:sp>
      <p:sp>
        <p:nvSpPr>
          <p:cNvPr id="22" name="Ovál 21">
            <a:extLst>
              <a:ext uri="{FF2B5EF4-FFF2-40B4-BE49-F238E27FC236}">
                <a16:creationId xmlns:a16="http://schemas.microsoft.com/office/drawing/2014/main" id="{89325D2C-2B5B-4C77-B542-0F7F17C7372D}"/>
              </a:ext>
            </a:extLst>
          </p:cNvPr>
          <p:cNvSpPr/>
          <p:nvPr/>
        </p:nvSpPr>
        <p:spPr>
          <a:xfrm rot="19847785">
            <a:off x="8533635" y="2907366"/>
            <a:ext cx="564964" cy="122100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cs-CZ" sz="800" b="1" dirty="0">
              <a:solidFill>
                <a:srgbClr val="00FF00"/>
              </a:solidFill>
            </a:endParaRPr>
          </a:p>
        </p:txBody>
      </p:sp>
      <p:sp>
        <p:nvSpPr>
          <p:cNvPr id="23" name="Ovál 22">
            <a:extLst>
              <a:ext uri="{FF2B5EF4-FFF2-40B4-BE49-F238E27FC236}">
                <a16:creationId xmlns:a16="http://schemas.microsoft.com/office/drawing/2014/main" id="{5D6CD8FD-096C-4D5E-904A-D17144AD1E61}"/>
              </a:ext>
            </a:extLst>
          </p:cNvPr>
          <p:cNvSpPr/>
          <p:nvPr/>
        </p:nvSpPr>
        <p:spPr>
          <a:xfrm rot="19821519">
            <a:off x="10136833" y="3871805"/>
            <a:ext cx="616719" cy="8130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cs-CZ" sz="800" b="1" dirty="0">
              <a:solidFill>
                <a:srgbClr val="00FF00"/>
              </a:solidFill>
            </a:endParaRPr>
          </a:p>
        </p:txBody>
      </p:sp>
      <p:sp>
        <p:nvSpPr>
          <p:cNvPr id="24" name="Ovál 23">
            <a:extLst>
              <a:ext uri="{FF2B5EF4-FFF2-40B4-BE49-F238E27FC236}">
                <a16:creationId xmlns:a16="http://schemas.microsoft.com/office/drawing/2014/main" id="{186552C9-7661-4DCD-9FFE-1A8F89F5F8AD}"/>
              </a:ext>
            </a:extLst>
          </p:cNvPr>
          <p:cNvSpPr/>
          <p:nvPr/>
        </p:nvSpPr>
        <p:spPr>
          <a:xfrm rot="2069632">
            <a:off x="9026269" y="3875069"/>
            <a:ext cx="721251" cy="636841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cs-CZ" sz="800" b="1" dirty="0">
              <a:solidFill>
                <a:srgbClr val="00FF00"/>
              </a:solidFill>
            </a:endParaRPr>
          </a:p>
        </p:txBody>
      </p:sp>
      <p:sp>
        <p:nvSpPr>
          <p:cNvPr id="26" name="Ovál 25">
            <a:extLst>
              <a:ext uri="{FF2B5EF4-FFF2-40B4-BE49-F238E27FC236}">
                <a16:creationId xmlns:a16="http://schemas.microsoft.com/office/drawing/2014/main" id="{9B10F49F-9C7F-42EE-94F0-76696169DAD7}"/>
              </a:ext>
            </a:extLst>
          </p:cNvPr>
          <p:cNvSpPr/>
          <p:nvPr/>
        </p:nvSpPr>
        <p:spPr>
          <a:xfrm rot="19284110">
            <a:off x="7883188" y="2251281"/>
            <a:ext cx="688273" cy="10276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cs-CZ" sz="800" b="1" dirty="0">
              <a:solidFill>
                <a:srgbClr val="00FF00"/>
              </a:solidFill>
            </a:endParaRPr>
          </a:p>
        </p:txBody>
      </p:sp>
      <p:sp>
        <p:nvSpPr>
          <p:cNvPr id="27" name="Ovál 26">
            <a:extLst>
              <a:ext uri="{FF2B5EF4-FFF2-40B4-BE49-F238E27FC236}">
                <a16:creationId xmlns:a16="http://schemas.microsoft.com/office/drawing/2014/main" id="{17A33E6A-79CE-4F96-9877-4A5E53E85D08}"/>
              </a:ext>
            </a:extLst>
          </p:cNvPr>
          <p:cNvSpPr/>
          <p:nvPr/>
        </p:nvSpPr>
        <p:spPr>
          <a:xfrm rot="1302254">
            <a:off x="8008192" y="4621097"/>
            <a:ext cx="872066" cy="537084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cs-CZ" sz="800" b="1" dirty="0">
              <a:solidFill>
                <a:srgbClr val="00FF00"/>
              </a:solidFill>
            </a:endParaRPr>
          </a:p>
        </p:txBody>
      </p:sp>
      <p:sp>
        <p:nvSpPr>
          <p:cNvPr id="20" name="Ovál 19">
            <a:extLst>
              <a:ext uri="{FF2B5EF4-FFF2-40B4-BE49-F238E27FC236}">
                <a16:creationId xmlns:a16="http://schemas.microsoft.com/office/drawing/2014/main" id="{FA9195AD-378E-409B-A09E-7AFDA695FC41}"/>
              </a:ext>
            </a:extLst>
          </p:cNvPr>
          <p:cNvSpPr/>
          <p:nvPr/>
        </p:nvSpPr>
        <p:spPr>
          <a:xfrm rot="2187176">
            <a:off x="7363300" y="2718127"/>
            <a:ext cx="574884" cy="119571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cs-CZ" sz="800" b="1" dirty="0">
              <a:solidFill>
                <a:srgbClr val="00FF00"/>
              </a:solidFill>
            </a:endParaRPr>
          </a:p>
        </p:txBody>
      </p:sp>
      <p:sp>
        <p:nvSpPr>
          <p:cNvPr id="28" name="Ovál 27">
            <a:extLst>
              <a:ext uri="{FF2B5EF4-FFF2-40B4-BE49-F238E27FC236}">
                <a16:creationId xmlns:a16="http://schemas.microsoft.com/office/drawing/2014/main" id="{41D1762C-0EB0-4924-AF24-ECF9FDB000D9}"/>
              </a:ext>
            </a:extLst>
          </p:cNvPr>
          <p:cNvSpPr/>
          <p:nvPr/>
        </p:nvSpPr>
        <p:spPr>
          <a:xfrm rot="1740866">
            <a:off x="9367653" y="4323237"/>
            <a:ext cx="589703" cy="125211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cs-CZ" sz="800" b="1" dirty="0">
              <a:solidFill>
                <a:srgbClr val="00FF00"/>
              </a:solidFill>
            </a:endParaRPr>
          </a:p>
        </p:txBody>
      </p:sp>
      <p:sp>
        <p:nvSpPr>
          <p:cNvPr id="25" name="Ovál 24">
            <a:extLst>
              <a:ext uri="{FF2B5EF4-FFF2-40B4-BE49-F238E27FC236}">
                <a16:creationId xmlns:a16="http://schemas.microsoft.com/office/drawing/2014/main" id="{B95FAD5C-2693-43BE-8951-0031DF9ACE3E}"/>
              </a:ext>
            </a:extLst>
          </p:cNvPr>
          <p:cNvSpPr/>
          <p:nvPr/>
        </p:nvSpPr>
        <p:spPr>
          <a:xfrm rot="17862258">
            <a:off x="1590920" y="3882307"/>
            <a:ext cx="673558" cy="1067061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cs-CZ" sz="800" b="1" dirty="0">
              <a:solidFill>
                <a:srgbClr val="00FF00"/>
              </a:solidFill>
            </a:endParaRPr>
          </a:p>
        </p:txBody>
      </p:sp>
      <p:sp>
        <p:nvSpPr>
          <p:cNvPr id="29" name="Ovál 28">
            <a:extLst>
              <a:ext uri="{FF2B5EF4-FFF2-40B4-BE49-F238E27FC236}">
                <a16:creationId xmlns:a16="http://schemas.microsoft.com/office/drawing/2014/main" id="{A618958D-7CA7-44C3-8E63-8D05D2E224A9}"/>
              </a:ext>
            </a:extLst>
          </p:cNvPr>
          <p:cNvSpPr/>
          <p:nvPr/>
        </p:nvSpPr>
        <p:spPr>
          <a:xfrm rot="3133033">
            <a:off x="1213768" y="1912344"/>
            <a:ext cx="379772" cy="1189167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cs-CZ" sz="800" b="1" dirty="0">
              <a:solidFill>
                <a:srgbClr val="00FF00"/>
              </a:solidFill>
            </a:endParaRPr>
          </a:p>
        </p:txBody>
      </p:sp>
      <p:sp>
        <p:nvSpPr>
          <p:cNvPr id="30" name="Ovál 29">
            <a:extLst>
              <a:ext uri="{FF2B5EF4-FFF2-40B4-BE49-F238E27FC236}">
                <a16:creationId xmlns:a16="http://schemas.microsoft.com/office/drawing/2014/main" id="{0529D0CD-E71F-4F2B-8B42-DFF12E8D6F8B}"/>
              </a:ext>
            </a:extLst>
          </p:cNvPr>
          <p:cNvSpPr/>
          <p:nvPr/>
        </p:nvSpPr>
        <p:spPr>
          <a:xfrm rot="989510">
            <a:off x="5082091" y="955527"/>
            <a:ext cx="600479" cy="291934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cs-CZ" sz="800" b="1" dirty="0">
              <a:solidFill>
                <a:srgbClr val="00FF00"/>
              </a:solidFill>
            </a:endParaRPr>
          </a:p>
        </p:txBody>
      </p:sp>
      <p:sp>
        <p:nvSpPr>
          <p:cNvPr id="31" name="Ovál 30">
            <a:extLst>
              <a:ext uri="{FF2B5EF4-FFF2-40B4-BE49-F238E27FC236}">
                <a16:creationId xmlns:a16="http://schemas.microsoft.com/office/drawing/2014/main" id="{B4F8DA78-77CB-47F9-85FD-2B4C1EA2992B}"/>
              </a:ext>
            </a:extLst>
          </p:cNvPr>
          <p:cNvSpPr/>
          <p:nvPr/>
        </p:nvSpPr>
        <p:spPr>
          <a:xfrm rot="323225">
            <a:off x="4030531" y="864139"/>
            <a:ext cx="600479" cy="291934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cs-CZ" sz="800" b="1" dirty="0">
              <a:solidFill>
                <a:srgbClr val="00FF00"/>
              </a:solidFill>
            </a:endParaRPr>
          </a:p>
        </p:txBody>
      </p:sp>
      <p:sp>
        <p:nvSpPr>
          <p:cNvPr id="32" name="Ovál 31">
            <a:extLst>
              <a:ext uri="{FF2B5EF4-FFF2-40B4-BE49-F238E27FC236}">
                <a16:creationId xmlns:a16="http://schemas.microsoft.com/office/drawing/2014/main" id="{8DECB618-BD91-46F7-9927-00D144F603FF}"/>
              </a:ext>
            </a:extLst>
          </p:cNvPr>
          <p:cNvSpPr/>
          <p:nvPr/>
        </p:nvSpPr>
        <p:spPr>
          <a:xfrm rot="2770861">
            <a:off x="5681853" y="1792102"/>
            <a:ext cx="803185" cy="439986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cs-CZ" sz="800" b="1" dirty="0">
              <a:solidFill>
                <a:srgbClr val="00FF00"/>
              </a:solidFill>
            </a:endParaRPr>
          </a:p>
        </p:txBody>
      </p:sp>
      <p:sp>
        <p:nvSpPr>
          <p:cNvPr id="33" name="Ovál 32">
            <a:extLst>
              <a:ext uri="{FF2B5EF4-FFF2-40B4-BE49-F238E27FC236}">
                <a16:creationId xmlns:a16="http://schemas.microsoft.com/office/drawing/2014/main" id="{F1A95C57-2B89-4F67-A2D4-CCAFCAF88A2F}"/>
              </a:ext>
            </a:extLst>
          </p:cNvPr>
          <p:cNvSpPr/>
          <p:nvPr/>
        </p:nvSpPr>
        <p:spPr>
          <a:xfrm>
            <a:off x="4181349" y="1644719"/>
            <a:ext cx="914901" cy="519524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cs-CZ" sz="800" b="1" dirty="0">
              <a:solidFill>
                <a:srgbClr val="00FF00"/>
              </a:solidFill>
            </a:endParaRPr>
          </a:p>
        </p:txBody>
      </p:sp>
      <p:sp>
        <p:nvSpPr>
          <p:cNvPr id="35" name="Ovál 34">
            <a:extLst>
              <a:ext uri="{FF2B5EF4-FFF2-40B4-BE49-F238E27FC236}">
                <a16:creationId xmlns:a16="http://schemas.microsoft.com/office/drawing/2014/main" id="{C7FBDA8C-FB29-495D-941B-057367459C2B}"/>
              </a:ext>
            </a:extLst>
          </p:cNvPr>
          <p:cNvSpPr/>
          <p:nvPr/>
        </p:nvSpPr>
        <p:spPr>
          <a:xfrm rot="20312213">
            <a:off x="8551534" y="5687143"/>
            <a:ext cx="838097" cy="3775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cs-CZ" sz="800" b="1" dirty="0">
              <a:solidFill>
                <a:srgbClr val="00FF00"/>
              </a:solidFill>
            </a:endParaRPr>
          </a:p>
        </p:txBody>
      </p:sp>
      <p:sp>
        <p:nvSpPr>
          <p:cNvPr id="36" name="Ovál 35">
            <a:extLst>
              <a:ext uri="{FF2B5EF4-FFF2-40B4-BE49-F238E27FC236}">
                <a16:creationId xmlns:a16="http://schemas.microsoft.com/office/drawing/2014/main" id="{FD14F9F0-D172-4E63-9EE9-6CBC27EF1182}"/>
              </a:ext>
            </a:extLst>
          </p:cNvPr>
          <p:cNvSpPr/>
          <p:nvPr/>
        </p:nvSpPr>
        <p:spPr>
          <a:xfrm rot="18687976">
            <a:off x="2783120" y="1935903"/>
            <a:ext cx="811075" cy="435167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cs-CZ" sz="800" b="1" dirty="0">
              <a:solidFill>
                <a:srgbClr val="00FF00"/>
              </a:solidFill>
            </a:endParaRPr>
          </a:p>
        </p:txBody>
      </p:sp>
      <p:sp>
        <p:nvSpPr>
          <p:cNvPr id="37" name="Ovál 36">
            <a:extLst>
              <a:ext uri="{FF2B5EF4-FFF2-40B4-BE49-F238E27FC236}">
                <a16:creationId xmlns:a16="http://schemas.microsoft.com/office/drawing/2014/main" id="{691A4411-1B83-4F77-A71C-464C373E62C5}"/>
              </a:ext>
            </a:extLst>
          </p:cNvPr>
          <p:cNvSpPr/>
          <p:nvPr/>
        </p:nvSpPr>
        <p:spPr>
          <a:xfrm rot="18190900">
            <a:off x="5654972" y="5185540"/>
            <a:ext cx="597362" cy="921043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cs-CZ" sz="800" b="1" dirty="0">
              <a:solidFill>
                <a:srgbClr val="00FF00"/>
              </a:solidFill>
            </a:endParaRPr>
          </a:p>
        </p:txBody>
      </p:sp>
      <p:sp>
        <p:nvSpPr>
          <p:cNvPr id="38" name="Ovál 37">
            <a:extLst>
              <a:ext uri="{FF2B5EF4-FFF2-40B4-BE49-F238E27FC236}">
                <a16:creationId xmlns:a16="http://schemas.microsoft.com/office/drawing/2014/main" id="{70FA7B0C-4500-4DA8-8272-8929B24F0B65}"/>
              </a:ext>
            </a:extLst>
          </p:cNvPr>
          <p:cNvSpPr/>
          <p:nvPr/>
        </p:nvSpPr>
        <p:spPr>
          <a:xfrm rot="1584540">
            <a:off x="5234012" y="2291678"/>
            <a:ext cx="600479" cy="387166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cs-CZ" sz="800" b="1" dirty="0">
              <a:solidFill>
                <a:srgbClr val="00FF00"/>
              </a:solidFill>
            </a:endParaRPr>
          </a:p>
        </p:txBody>
      </p:sp>
      <p:sp>
        <p:nvSpPr>
          <p:cNvPr id="39" name="Ovál 38">
            <a:extLst>
              <a:ext uri="{FF2B5EF4-FFF2-40B4-BE49-F238E27FC236}">
                <a16:creationId xmlns:a16="http://schemas.microsoft.com/office/drawing/2014/main" id="{970E46AE-7D93-4FA5-A2F5-E995F8EAA228}"/>
              </a:ext>
            </a:extLst>
          </p:cNvPr>
          <p:cNvSpPr/>
          <p:nvPr/>
        </p:nvSpPr>
        <p:spPr>
          <a:xfrm rot="1753858">
            <a:off x="8702855" y="4513606"/>
            <a:ext cx="850905" cy="4952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cs-CZ" sz="800" b="1" dirty="0">
              <a:solidFill>
                <a:srgbClr val="00FF00"/>
              </a:solidFill>
            </a:endParaRPr>
          </a:p>
        </p:txBody>
      </p:sp>
      <p:sp>
        <p:nvSpPr>
          <p:cNvPr id="40" name="Ovál 39">
            <a:extLst>
              <a:ext uri="{FF2B5EF4-FFF2-40B4-BE49-F238E27FC236}">
                <a16:creationId xmlns:a16="http://schemas.microsoft.com/office/drawing/2014/main" id="{0A25190F-69A3-45DF-8514-2ECD321BE43B}"/>
              </a:ext>
            </a:extLst>
          </p:cNvPr>
          <p:cNvSpPr/>
          <p:nvPr/>
        </p:nvSpPr>
        <p:spPr>
          <a:xfrm rot="6312015">
            <a:off x="6667000" y="2758116"/>
            <a:ext cx="695330" cy="53333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cs-CZ" sz="800" b="1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67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831336"/>
            <a:ext cx="12192000" cy="1956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Přehled proočkovanosti populace 16+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ORP a obcích: </a:t>
            </a: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mapy s horní hranicí proočkovanosti &gt; 70%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1716115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5A51FFEA-7308-41BA-9B2C-82FC6664B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6001"/>
            <a:ext cx="11629002" cy="6281999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10" y="0"/>
            <a:ext cx="7434501" cy="576000"/>
          </a:xfrm>
        </p:spPr>
        <p:txBody>
          <a:bodyPr/>
          <a:lstStyle/>
          <a:p>
            <a:r>
              <a:rPr lang="cs-CZ" dirty="0"/>
              <a:t>16 a více let: podíl osob očkovaných alespoň 1 dávkou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6810374" y="36659"/>
            <a:ext cx="1533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400" b="1" dirty="0">
                <a:solidFill>
                  <a:schemeClr val="bg1"/>
                </a:solidFill>
              </a:rPr>
              <a:t>Stav k </a:t>
            </a:r>
          </a:p>
          <a:p>
            <a:pPr algn="ctr"/>
            <a:r>
              <a:rPr lang="cs-CZ" sz="1400" b="1" dirty="0">
                <a:solidFill>
                  <a:schemeClr val="bg1"/>
                </a:solidFill>
              </a:rPr>
              <a:t>1. 10. 2021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C40225D3-DC79-429E-9E3D-91309D7ADA40}"/>
              </a:ext>
            </a:extLst>
          </p:cNvPr>
          <p:cNvSpPr/>
          <p:nvPr/>
        </p:nvSpPr>
        <p:spPr>
          <a:xfrm>
            <a:off x="9350574" y="1045331"/>
            <a:ext cx="21884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200" b="1" dirty="0"/>
              <a:t>Podíl očkovaných osob (%)</a:t>
            </a:r>
          </a:p>
        </p:txBody>
      </p:sp>
      <p:graphicFrame>
        <p:nvGraphicFramePr>
          <p:cNvPr id="12" name="Tabulka 11">
            <a:extLst>
              <a:ext uri="{FF2B5EF4-FFF2-40B4-BE49-F238E27FC236}">
                <a16:creationId xmlns:a16="http://schemas.microsoft.com/office/drawing/2014/main" id="{3E34929F-64C7-4DD6-9523-CED211053AF9}"/>
              </a:ext>
            </a:extLst>
          </p:cNvPr>
          <p:cNvGraphicFramePr>
            <a:graphicFrameLocks noGrp="1"/>
          </p:cNvGraphicFramePr>
          <p:nvPr/>
        </p:nvGraphicFramePr>
        <p:xfrm>
          <a:off x="10125075" y="1320209"/>
          <a:ext cx="1200150" cy="1512000"/>
        </p:xfrm>
        <a:graphic>
          <a:graphicData uri="http://schemas.openxmlformats.org/drawingml/2006/table">
            <a:tbl>
              <a:tblPr/>
              <a:tblGrid>
                <a:gridCol w="1200150">
                  <a:extLst>
                    <a:ext uri="{9D8B030D-6E8A-4147-A177-3AD203B41FA5}">
                      <a16:colId xmlns:a16="http://schemas.microsoft.com/office/drawing/2014/main" val="209677212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&lt; 50,00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758027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50,00 - 54,99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560359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55,00 - 59,99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309851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60,00 - 64,99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46146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65,00 - 69,99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3927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&gt;= 70,00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830636"/>
                  </a:ext>
                </a:extLst>
              </a:tr>
            </a:tbl>
          </a:graphicData>
        </a:graphic>
      </p:graphicFrame>
      <p:pic>
        <p:nvPicPr>
          <p:cNvPr id="13" name="Obrázek 12">
            <a:extLst>
              <a:ext uri="{FF2B5EF4-FFF2-40B4-BE49-F238E27FC236}">
                <a16:creationId xmlns:a16="http://schemas.microsoft.com/office/drawing/2014/main" id="{11627870-F745-45AA-A716-2413D39D5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796" y="1309877"/>
            <a:ext cx="306810" cy="1548000"/>
          </a:xfrm>
          <a:prstGeom prst="rect">
            <a:avLst/>
          </a:prstGeom>
        </p:spPr>
      </p:pic>
      <p:sp>
        <p:nvSpPr>
          <p:cNvPr id="10" name="Obdélník 9">
            <a:extLst>
              <a:ext uri="{FF2B5EF4-FFF2-40B4-BE49-F238E27FC236}">
                <a16:creationId xmlns:a16="http://schemas.microsoft.com/office/drawing/2014/main" id="{148D9A3B-B391-4032-A815-F418EB7D019D}"/>
              </a:ext>
            </a:extLst>
          </p:cNvPr>
          <p:cNvSpPr/>
          <p:nvPr/>
        </p:nvSpPr>
        <p:spPr>
          <a:xfrm>
            <a:off x="6528711" y="712378"/>
            <a:ext cx="56437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200" b="1" dirty="0">
                <a:solidFill>
                  <a:srgbClr val="C00000"/>
                </a:solidFill>
              </a:rPr>
              <a:t>Upravené hranice intervalů s ohledem na aktuální situaci a cílovou hranici </a:t>
            </a:r>
          </a:p>
        </p:txBody>
      </p:sp>
    </p:spTree>
    <p:extLst>
      <p:ext uri="{BB962C8B-B14F-4D97-AF65-F5344CB8AC3E}">
        <p14:creationId xmlns:p14="http://schemas.microsoft.com/office/powerpoint/2010/main" val="641304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28C71E28-0332-46B5-8B0C-EB833D9FE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6001"/>
            <a:ext cx="11629002" cy="6281999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10" y="0"/>
            <a:ext cx="7434501" cy="576000"/>
          </a:xfrm>
        </p:spPr>
        <p:txBody>
          <a:bodyPr/>
          <a:lstStyle/>
          <a:p>
            <a:r>
              <a:rPr lang="cs-CZ" dirty="0"/>
              <a:t>16 a více let: podíl osob očkovaných alespoň 1 dávkou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6810374" y="36659"/>
            <a:ext cx="1533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400" b="1" dirty="0">
                <a:solidFill>
                  <a:schemeClr val="bg1"/>
                </a:solidFill>
              </a:rPr>
              <a:t>Stav k </a:t>
            </a:r>
          </a:p>
          <a:p>
            <a:pPr algn="ctr"/>
            <a:r>
              <a:rPr lang="cs-CZ" sz="1400" b="1" dirty="0">
                <a:solidFill>
                  <a:schemeClr val="bg1"/>
                </a:solidFill>
              </a:rPr>
              <a:t>1. 10. 2021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C40225D3-DC79-429E-9E3D-91309D7ADA40}"/>
              </a:ext>
            </a:extLst>
          </p:cNvPr>
          <p:cNvSpPr/>
          <p:nvPr/>
        </p:nvSpPr>
        <p:spPr>
          <a:xfrm>
            <a:off x="9350574" y="1045331"/>
            <a:ext cx="21884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200" b="1" dirty="0"/>
              <a:t>Podíl očkovaných osob (%)</a:t>
            </a:r>
          </a:p>
        </p:txBody>
      </p:sp>
      <p:sp>
        <p:nvSpPr>
          <p:cNvPr id="4" name="Ovál 3">
            <a:extLst>
              <a:ext uri="{FF2B5EF4-FFF2-40B4-BE49-F238E27FC236}">
                <a16:creationId xmlns:a16="http://schemas.microsoft.com/office/drawing/2014/main" id="{07AC35AB-7A3C-4224-8AE1-E2671CD3C4C0}"/>
              </a:ext>
            </a:extLst>
          </p:cNvPr>
          <p:cNvSpPr/>
          <p:nvPr/>
        </p:nvSpPr>
        <p:spPr>
          <a:xfrm rot="20586233">
            <a:off x="3850872" y="5885987"/>
            <a:ext cx="962554" cy="6806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cs-CZ" sz="800" b="1" dirty="0">
              <a:solidFill>
                <a:srgbClr val="00FF00"/>
              </a:solidFill>
            </a:endParaRPr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1C4F089F-CB53-4CEC-9A39-1552958666A0}"/>
              </a:ext>
            </a:extLst>
          </p:cNvPr>
          <p:cNvSpPr/>
          <p:nvPr/>
        </p:nvSpPr>
        <p:spPr>
          <a:xfrm rot="17325025">
            <a:off x="1385320" y="3290107"/>
            <a:ext cx="562740" cy="1064176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cs-CZ" sz="800" b="1" dirty="0">
              <a:solidFill>
                <a:srgbClr val="00FF00"/>
              </a:solidFill>
            </a:endParaRPr>
          </a:p>
        </p:txBody>
      </p:sp>
      <p:sp>
        <p:nvSpPr>
          <p:cNvPr id="18" name="Ovál 17">
            <a:extLst>
              <a:ext uri="{FF2B5EF4-FFF2-40B4-BE49-F238E27FC236}">
                <a16:creationId xmlns:a16="http://schemas.microsoft.com/office/drawing/2014/main" id="{EC073B69-0F9A-49C5-A99B-12B1BC7F4B3C}"/>
              </a:ext>
            </a:extLst>
          </p:cNvPr>
          <p:cNvSpPr/>
          <p:nvPr/>
        </p:nvSpPr>
        <p:spPr>
          <a:xfrm rot="20312213">
            <a:off x="7634025" y="5114274"/>
            <a:ext cx="719296" cy="467493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cs-CZ" sz="800" b="1" dirty="0">
              <a:solidFill>
                <a:srgbClr val="00FF00"/>
              </a:solidFill>
            </a:endParaRPr>
          </a:p>
        </p:txBody>
      </p:sp>
      <p:sp>
        <p:nvSpPr>
          <p:cNvPr id="19" name="Ovál 18">
            <a:extLst>
              <a:ext uri="{FF2B5EF4-FFF2-40B4-BE49-F238E27FC236}">
                <a16:creationId xmlns:a16="http://schemas.microsoft.com/office/drawing/2014/main" id="{DFBCABFC-FBB5-4272-BB07-21911D7E42CA}"/>
              </a:ext>
            </a:extLst>
          </p:cNvPr>
          <p:cNvSpPr/>
          <p:nvPr/>
        </p:nvSpPr>
        <p:spPr>
          <a:xfrm rot="4593573">
            <a:off x="6444257" y="5339848"/>
            <a:ext cx="814275" cy="1205908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cs-CZ" sz="800" b="1" dirty="0">
              <a:solidFill>
                <a:srgbClr val="00FF00"/>
              </a:solidFill>
            </a:endParaRPr>
          </a:p>
        </p:txBody>
      </p:sp>
      <p:sp>
        <p:nvSpPr>
          <p:cNvPr id="21" name="Ovál 20">
            <a:extLst>
              <a:ext uri="{FF2B5EF4-FFF2-40B4-BE49-F238E27FC236}">
                <a16:creationId xmlns:a16="http://schemas.microsoft.com/office/drawing/2014/main" id="{33C87C8C-7540-47FB-83F7-DE43B3D6EB09}"/>
              </a:ext>
            </a:extLst>
          </p:cNvPr>
          <p:cNvSpPr/>
          <p:nvPr/>
        </p:nvSpPr>
        <p:spPr>
          <a:xfrm rot="3883980">
            <a:off x="7625141" y="3100376"/>
            <a:ext cx="789303" cy="1339398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cs-CZ" sz="800" b="1" dirty="0">
              <a:solidFill>
                <a:srgbClr val="00FF00"/>
              </a:solidFill>
            </a:endParaRPr>
          </a:p>
        </p:txBody>
      </p:sp>
      <p:sp>
        <p:nvSpPr>
          <p:cNvPr id="22" name="Ovál 21">
            <a:extLst>
              <a:ext uri="{FF2B5EF4-FFF2-40B4-BE49-F238E27FC236}">
                <a16:creationId xmlns:a16="http://schemas.microsoft.com/office/drawing/2014/main" id="{89325D2C-2B5B-4C77-B542-0F7F17C7372D}"/>
              </a:ext>
            </a:extLst>
          </p:cNvPr>
          <p:cNvSpPr/>
          <p:nvPr/>
        </p:nvSpPr>
        <p:spPr>
          <a:xfrm rot="19847785">
            <a:off x="8533635" y="2907366"/>
            <a:ext cx="564964" cy="122100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cs-CZ" sz="800" b="1" dirty="0">
              <a:solidFill>
                <a:srgbClr val="00FF00"/>
              </a:solidFill>
            </a:endParaRPr>
          </a:p>
        </p:txBody>
      </p:sp>
      <p:sp>
        <p:nvSpPr>
          <p:cNvPr id="23" name="Ovál 22">
            <a:extLst>
              <a:ext uri="{FF2B5EF4-FFF2-40B4-BE49-F238E27FC236}">
                <a16:creationId xmlns:a16="http://schemas.microsoft.com/office/drawing/2014/main" id="{5D6CD8FD-096C-4D5E-904A-D17144AD1E61}"/>
              </a:ext>
            </a:extLst>
          </p:cNvPr>
          <p:cNvSpPr/>
          <p:nvPr/>
        </p:nvSpPr>
        <p:spPr>
          <a:xfrm rot="19821519">
            <a:off x="10077300" y="3646808"/>
            <a:ext cx="616719" cy="105376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cs-CZ" sz="800" b="1" dirty="0">
              <a:solidFill>
                <a:srgbClr val="00FF00"/>
              </a:solidFill>
            </a:endParaRPr>
          </a:p>
        </p:txBody>
      </p:sp>
      <p:sp>
        <p:nvSpPr>
          <p:cNvPr id="24" name="Ovál 23">
            <a:extLst>
              <a:ext uri="{FF2B5EF4-FFF2-40B4-BE49-F238E27FC236}">
                <a16:creationId xmlns:a16="http://schemas.microsoft.com/office/drawing/2014/main" id="{186552C9-7661-4DCD-9FFE-1A8F89F5F8AD}"/>
              </a:ext>
            </a:extLst>
          </p:cNvPr>
          <p:cNvSpPr/>
          <p:nvPr/>
        </p:nvSpPr>
        <p:spPr>
          <a:xfrm rot="2069632">
            <a:off x="9026269" y="3875069"/>
            <a:ext cx="721251" cy="636841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cs-CZ" sz="800" b="1" dirty="0">
              <a:solidFill>
                <a:srgbClr val="00FF00"/>
              </a:solidFill>
            </a:endParaRPr>
          </a:p>
        </p:txBody>
      </p:sp>
      <p:sp>
        <p:nvSpPr>
          <p:cNvPr id="26" name="Ovál 25">
            <a:extLst>
              <a:ext uri="{FF2B5EF4-FFF2-40B4-BE49-F238E27FC236}">
                <a16:creationId xmlns:a16="http://schemas.microsoft.com/office/drawing/2014/main" id="{9B10F49F-9C7F-42EE-94F0-76696169DAD7}"/>
              </a:ext>
            </a:extLst>
          </p:cNvPr>
          <p:cNvSpPr/>
          <p:nvPr/>
        </p:nvSpPr>
        <p:spPr>
          <a:xfrm rot="19284110">
            <a:off x="7883188" y="2251281"/>
            <a:ext cx="688273" cy="10276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cs-CZ" sz="800" b="1" dirty="0">
              <a:solidFill>
                <a:srgbClr val="00FF00"/>
              </a:solidFill>
            </a:endParaRPr>
          </a:p>
        </p:txBody>
      </p:sp>
      <p:sp>
        <p:nvSpPr>
          <p:cNvPr id="27" name="Ovál 26">
            <a:extLst>
              <a:ext uri="{FF2B5EF4-FFF2-40B4-BE49-F238E27FC236}">
                <a16:creationId xmlns:a16="http://schemas.microsoft.com/office/drawing/2014/main" id="{17A33E6A-79CE-4F96-9877-4A5E53E85D08}"/>
              </a:ext>
            </a:extLst>
          </p:cNvPr>
          <p:cNvSpPr/>
          <p:nvPr/>
        </p:nvSpPr>
        <p:spPr>
          <a:xfrm rot="491372">
            <a:off x="8023584" y="4649224"/>
            <a:ext cx="872066" cy="49081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cs-CZ" sz="800" b="1" dirty="0">
              <a:solidFill>
                <a:srgbClr val="00FF00"/>
              </a:solidFill>
            </a:endParaRPr>
          </a:p>
        </p:txBody>
      </p:sp>
      <p:sp>
        <p:nvSpPr>
          <p:cNvPr id="20" name="Ovál 19">
            <a:extLst>
              <a:ext uri="{FF2B5EF4-FFF2-40B4-BE49-F238E27FC236}">
                <a16:creationId xmlns:a16="http://schemas.microsoft.com/office/drawing/2014/main" id="{FA9195AD-378E-409B-A09E-7AFDA695FC41}"/>
              </a:ext>
            </a:extLst>
          </p:cNvPr>
          <p:cNvSpPr/>
          <p:nvPr/>
        </p:nvSpPr>
        <p:spPr>
          <a:xfrm rot="2187176">
            <a:off x="7363300" y="2718127"/>
            <a:ext cx="574884" cy="119571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cs-CZ" sz="800" b="1" dirty="0">
              <a:solidFill>
                <a:srgbClr val="00FF00"/>
              </a:solidFill>
            </a:endParaRPr>
          </a:p>
        </p:txBody>
      </p:sp>
      <p:sp>
        <p:nvSpPr>
          <p:cNvPr id="28" name="Ovál 27">
            <a:extLst>
              <a:ext uri="{FF2B5EF4-FFF2-40B4-BE49-F238E27FC236}">
                <a16:creationId xmlns:a16="http://schemas.microsoft.com/office/drawing/2014/main" id="{41D1762C-0EB0-4924-AF24-ECF9FDB000D9}"/>
              </a:ext>
            </a:extLst>
          </p:cNvPr>
          <p:cNvSpPr/>
          <p:nvPr/>
        </p:nvSpPr>
        <p:spPr>
          <a:xfrm rot="1383549">
            <a:off x="9344623" y="4323436"/>
            <a:ext cx="613709" cy="13648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cs-CZ" sz="800" b="1" dirty="0">
              <a:solidFill>
                <a:srgbClr val="00FF00"/>
              </a:solidFill>
            </a:endParaRPr>
          </a:p>
        </p:txBody>
      </p:sp>
      <p:sp>
        <p:nvSpPr>
          <p:cNvPr id="25" name="Ovál 24">
            <a:extLst>
              <a:ext uri="{FF2B5EF4-FFF2-40B4-BE49-F238E27FC236}">
                <a16:creationId xmlns:a16="http://schemas.microsoft.com/office/drawing/2014/main" id="{B95FAD5C-2693-43BE-8951-0031DF9ACE3E}"/>
              </a:ext>
            </a:extLst>
          </p:cNvPr>
          <p:cNvSpPr/>
          <p:nvPr/>
        </p:nvSpPr>
        <p:spPr>
          <a:xfrm rot="17862258">
            <a:off x="1647255" y="3879291"/>
            <a:ext cx="673558" cy="1067061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cs-CZ" sz="800" b="1" dirty="0">
              <a:solidFill>
                <a:srgbClr val="00FF00"/>
              </a:solidFill>
            </a:endParaRPr>
          </a:p>
        </p:txBody>
      </p:sp>
      <p:sp>
        <p:nvSpPr>
          <p:cNvPr id="29" name="Ovál 28">
            <a:extLst>
              <a:ext uri="{FF2B5EF4-FFF2-40B4-BE49-F238E27FC236}">
                <a16:creationId xmlns:a16="http://schemas.microsoft.com/office/drawing/2014/main" id="{A618958D-7CA7-44C3-8E63-8D05D2E224A9}"/>
              </a:ext>
            </a:extLst>
          </p:cNvPr>
          <p:cNvSpPr/>
          <p:nvPr/>
        </p:nvSpPr>
        <p:spPr>
          <a:xfrm rot="3133033">
            <a:off x="1213768" y="1912344"/>
            <a:ext cx="379772" cy="1189167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cs-CZ" sz="800" b="1" dirty="0">
              <a:solidFill>
                <a:srgbClr val="00FF00"/>
              </a:solidFill>
            </a:endParaRPr>
          </a:p>
        </p:txBody>
      </p:sp>
      <p:sp>
        <p:nvSpPr>
          <p:cNvPr id="30" name="Ovál 29">
            <a:extLst>
              <a:ext uri="{FF2B5EF4-FFF2-40B4-BE49-F238E27FC236}">
                <a16:creationId xmlns:a16="http://schemas.microsoft.com/office/drawing/2014/main" id="{0529D0CD-E71F-4F2B-8B42-DFF12E8D6F8B}"/>
              </a:ext>
            </a:extLst>
          </p:cNvPr>
          <p:cNvSpPr/>
          <p:nvPr/>
        </p:nvSpPr>
        <p:spPr>
          <a:xfrm rot="989510">
            <a:off x="5082091" y="955527"/>
            <a:ext cx="600479" cy="291934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cs-CZ" sz="800" b="1" dirty="0">
              <a:solidFill>
                <a:srgbClr val="00FF00"/>
              </a:solidFill>
            </a:endParaRPr>
          </a:p>
        </p:txBody>
      </p:sp>
      <p:sp>
        <p:nvSpPr>
          <p:cNvPr id="31" name="Ovál 30">
            <a:extLst>
              <a:ext uri="{FF2B5EF4-FFF2-40B4-BE49-F238E27FC236}">
                <a16:creationId xmlns:a16="http://schemas.microsoft.com/office/drawing/2014/main" id="{B4F8DA78-77CB-47F9-85FD-2B4C1EA2992B}"/>
              </a:ext>
            </a:extLst>
          </p:cNvPr>
          <p:cNvSpPr/>
          <p:nvPr/>
        </p:nvSpPr>
        <p:spPr>
          <a:xfrm rot="323225">
            <a:off x="4029988" y="856629"/>
            <a:ext cx="600479" cy="280368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cs-CZ" sz="800" b="1" dirty="0">
              <a:solidFill>
                <a:srgbClr val="00FF00"/>
              </a:solidFill>
            </a:endParaRPr>
          </a:p>
        </p:txBody>
      </p:sp>
      <p:sp>
        <p:nvSpPr>
          <p:cNvPr id="32" name="Ovál 31">
            <a:extLst>
              <a:ext uri="{FF2B5EF4-FFF2-40B4-BE49-F238E27FC236}">
                <a16:creationId xmlns:a16="http://schemas.microsoft.com/office/drawing/2014/main" id="{8DECB618-BD91-46F7-9927-00D144F603FF}"/>
              </a:ext>
            </a:extLst>
          </p:cNvPr>
          <p:cNvSpPr/>
          <p:nvPr/>
        </p:nvSpPr>
        <p:spPr>
          <a:xfrm rot="2770861">
            <a:off x="5681853" y="1792102"/>
            <a:ext cx="803185" cy="439986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cs-CZ" sz="800" b="1" dirty="0">
              <a:solidFill>
                <a:srgbClr val="00FF00"/>
              </a:solidFill>
            </a:endParaRPr>
          </a:p>
        </p:txBody>
      </p:sp>
      <p:sp>
        <p:nvSpPr>
          <p:cNvPr id="33" name="Ovál 32">
            <a:extLst>
              <a:ext uri="{FF2B5EF4-FFF2-40B4-BE49-F238E27FC236}">
                <a16:creationId xmlns:a16="http://schemas.microsoft.com/office/drawing/2014/main" id="{F1A95C57-2B89-4F67-A2D4-CCAFCAF88A2F}"/>
              </a:ext>
            </a:extLst>
          </p:cNvPr>
          <p:cNvSpPr/>
          <p:nvPr/>
        </p:nvSpPr>
        <p:spPr>
          <a:xfrm>
            <a:off x="4181349" y="1644719"/>
            <a:ext cx="914901" cy="519524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cs-CZ" sz="800" b="1" dirty="0">
              <a:solidFill>
                <a:srgbClr val="00FF00"/>
              </a:solidFill>
            </a:endParaRPr>
          </a:p>
        </p:txBody>
      </p:sp>
      <p:sp>
        <p:nvSpPr>
          <p:cNvPr id="35" name="Ovál 34">
            <a:extLst>
              <a:ext uri="{FF2B5EF4-FFF2-40B4-BE49-F238E27FC236}">
                <a16:creationId xmlns:a16="http://schemas.microsoft.com/office/drawing/2014/main" id="{C7FBDA8C-FB29-495D-941B-057367459C2B}"/>
              </a:ext>
            </a:extLst>
          </p:cNvPr>
          <p:cNvSpPr/>
          <p:nvPr/>
        </p:nvSpPr>
        <p:spPr>
          <a:xfrm rot="20312213">
            <a:off x="8551534" y="5687143"/>
            <a:ext cx="838097" cy="3775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cs-CZ" sz="800" b="1" dirty="0">
              <a:solidFill>
                <a:srgbClr val="00FF00"/>
              </a:solidFill>
            </a:endParaRPr>
          </a:p>
        </p:txBody>
      </p:sp>
      <p:sp>
        <p:nvSpPr>
          <p:cNvPr id="36" name="Ovál 35">
            <a:extLst>
              <a:ext uri="{FF2B5EF4-FFF2-40B4-BE49-F238E27FC236}">
                <a16:creationId xmlns:a16="http://schemas.microsoft.com/office/drawing/2014/main" id="{FD14F9F0-D172-4E63-9EE9-6CBC27EF1182}"/>
              </a:ext>
            </a:extLst>
          </p:cNvPr>
          <p:cNvSpPr/>
          <p:nvPr/>
        </p:nvSpPr>
        <p:spPr>
          <a:xfrm rot="18687976">
            <a:off x="2783120" y="1935903"/>
            <a:ext cx="811075" cy="435167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cs-CZ" sz="800" b="1" dirty="0">
              <a:solidFill>
                <a:srgbClr val="00FF00"/>
              </a:solidFill>
            </a:endParaRPr>
          </a:p>
        </p:txBody>
      </p:sp>
      <p:sp>
        <p:nvSpPr>
          <p:cNvPr id="37" name="Ovál 36">
            <a:extLst>
              <a:ext uri="{FF2B5EF4-FFF2-40B4-BE49-F238E27FC236}">
                <a16:creationId xmlns:a16="http://schemas.microsoft.com/office/drawing/2014/main" id="{691A4411-1B83-4F77-A71C-464C373E62C5}"/>
              </a:ext>
            </a:extLst>
          </p:cNvPr>
          <p:cNvSpPr/>
          <p:nvPr/>
        </p:nvSpPr>
        <p:spPr>
          <a:xfrm rot="18190900">
            <a:off x="5654972" y="5185540"/>
            <a:ext cx="597362" cy="921043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cs-CZ" sz="800" b="1" dirty="0">
              <a:solidFill>
                <a:srgbClr val="00FF00"/>
              </a:solidFill>
            </a:endParaRPr>
          </a:p>
        </p:txBody>
      </p:sp>
      <p:sp>
        <p:nvSpPr>
          <p:cNvPr id="38" name="Ovál 37">
            <a:extLst>
              <a:ext uri="{FF2B5EF4-FFF2-40B4-BE49-F238E27FC236}">
                <a16:creationId xmlns:a16="http://schemas.microsoft.com/office/drawing/2014/main" id="{70FA7B0C-4500-4DA8-8272-8929B24F0B65}"/>
              </a:ext>
            </a:extLst>
          </p:cNvPr>
          <p:cNvSpPr/>
          <p:nvPr/>
        </p:nvSpPr>
        <p:spPr>
          <a:xfrm rot="1584540">
            <a:off x="5234012" y="2291678"/>
            <a:ext cx="600479" cy="387166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cs-CZ" sz="800" b="1" dirty="0">
              <a:solidFill>
                <a:srgbClr val="00FF00"/>
              </a:solidFill>
            </a:endParaRPr>
          </a:p>
        </p:txBody>
      </p:sp>
      <p:sp>
        <p:nvSpPr>
          <p:cNvPr id="39" name="Ovál 38">
            <a:extLst>
              <a:ext uri="{FF2B5EF4-FFF2-40B4-BE49-F238E27FC236}">
                <a16:creationId xmlns:a16="http://schemas.microsoft.com/office/drawing/2014/main" id="{970E46AE-7D93-4FA5-A2F5-E995F8EAA228}"/>
              </a:ext>
            </a:extLst>
          </p:cNvPr>
          <p:cNvSpPr/>
          <p:nvPr/>
        </p:nvSpPr>
        <p:spPr>
          <a:xfrm rot="1244887">
            <a:off x="8693283" y="4469932"/>
            <a:ext cx="740128" cy="4952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cs-CZ" sz="800" b="1" dirty="0">
              <a:solidFill>
                <a:srgbClr val="00FF00"/>
              </a:solidFill>
            </a:endParaRPr>
          </a:p>
        </p:txBody>
      </p:sp>
      <p:sp>
        <p:nvSpPr>
          <p:cNvPr id="40" name="Ovál 39">
            <a:extLst>
              <a:ext uri="{FF2B5EF4-FFF2-40B4-BE49-F238E27FC236}">
                <a16:creationId xmlns:a16="http://schemas.microsoft.com/office/drawing/2014/main" id="{0A25190F-69A3-45DF-8514-2ECD321BE43B}"/>
              </a:ext>
            </a:extLst>
          </p:cNvPr>
          <p:cNvSpPr/>
          <p:nvPr/>
        </p:nvSpPr>
        <p:spPr>
          <a:xfrm rot="6312015">
            <a:off x="6667000" y="2758116"/>
            <a:ext cx="695330" cy="53333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cs-CZ" sz="800" b="1" dirty="0">
              <a:solidFill>
                <a:srgbClr val="00FF00"/>
              </a:solidFill>
            </a:endParaRPr>
          </a:p>
        </p:txBody>
      </p:sp>
      <p:graphicFrame>
        <p:nvGraphicFramePr>
          <p:cNvPr id="34" name="Tabulka 33">
            <a:extLst>
              <a:ext uri="{FF2B5EF4-FFF2-40B4-BE49-F238E27FC236}">
                <a16:creationId xmlns:a16="http://schemas.microsoft.com/office/drawing/2014/main" id="{94A31B11-B87A-4B50-BBFF-1E250DCD13FE}"/>
              </a:ext>
            </a:extLst>
          </p:cNvPr>
          <p:cNvGraphicFramePr>
            <a:graphicFrameLocks noGrp="1"/>
          </p:cNvGraphicFramePr>
          <p:nvPr/>
        </p:nvGraphicFramePr>
        <p:xfrm>
          <a:off x="10125075" y="1320209"/>
          <a:ext cx="1200150" cy="1512000"/>
        </p:xfrm>
        <a:graphic>
          <a:graphicData uri="http://schemas.openxmlformats.org/drawingml/2006/table">
            <a:tbl>
              <a:tblPr/>
              <a:tblGrid>
                <a:gridCol w="1200150">
                  <a:extLst>
                    <a:ext uri="{9D8B030D-6E8A-4147-A177-3AD203B41FA5}">
                      <a16:colId xmlns:a16="http://schemas.microsoft.com/office/drawing/2014/main" val="209677212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&lt; 50,00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758027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50,00 - 54,99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560359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55,00 - 59,99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309851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60,00 - 64,99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46146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65,00 - 69,99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3927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&gt;= 70,00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830636"/>
                  </a:ext>
                </a:extLst>
              </a:tr>
            </a:tbl>
          </a:graphicData>
        </a:graphic>
      </p:graphicFrame>
      <p:pic>
        <p:nvPicPr>
          <p:cNvPr id="41" name="Obrázek 40">
            <a:extLst>
              <a:ext uri="{FF2B5EF4-FFF2-40B4-BE49-F238E27FC236}">
                <a16:creationId xmlns:a16="http://schemas.microsoft.com/office/drawing/2014/main" id="{7CF0FE0D-88C5-4E54-AA78-1964DB5A0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796" y="1309877"/>
            <a:ext cx="306810" cy="1548000"/>
          </a:xfrm>
          <a:prstGeom prst="rect">
            <a:avLst/>
          </a:prstGeom>
        </p:spPr>
      </p:pic>
      <p:sp>
        <p:nvSpPr>
          <p:cNvPr id="42" name="Ovál 41">
            <a:extLst>
              <a:ext uri="{FF2B5EF4-FFF2-40B4-BE49-F238E27FC236}">
                <a16:creationId xmlns:a16="http://schemas.microsoft.com/office/drawing/2014/main" id="{6A1AC77B-E413-4AA7-BE8D-8FD3B565EA5A}"/>
              </a:ext>
            </a:extLst>
          </p:cNvPr>
          <p:cNvSpPr/>
          <p:nvPr/>
        </p:nvSpPr>
        <p:spPr>
          <a:xfrm rot="1366104">
            <a:off x="6538570" y="3709827"/>
            <a:ext cx="719296" cy="396726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cs-CZ" sz="800" b="1" dirty="0">
              <a:solidFill>
                <a:srgbClr val="00FF00"/>
              </a:solidFill>
            </a:endParaRPr>
          </a:p>
        </p:txBody>
      </p:sp>
      <p:sp>
        <p:nvSpPr>
          <p:cNvPr id="43" name="Ovál 42">
            <a:extLst>
              <a:ext uri="{FF2B5EF4-FFF2-40B4-BE49-F238E27FC236}">
                <a16:creationId xmlns:a16="http://schemas.microsoft.com/office/drawing/2014/main" id="{F12004AD-CFC1-4C46-B70E-5E63539D7F70}"/>
              </a:ext>
            </a:extLst>
          </p:cNvPr>
          <p:cNvSpPr/>
          <p:nvPr/>
        </p:nvSpPr>
        <p:spPr>
          <a:xfrm rot="21172787">
            <a:off x="7309186" y="4408506"/>
            <a:ext cx="554394" cy="368974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cs-CZ" sz="800" b="1" dirty="0">
              <a:solidFill>
                <a:srgbClr val="00FF00"/>
              </a:solidFill>
            </a:endParaRPr>
          </a:p>
        </p:txBody>
      </p:sp>
      <p:sp>
        <p:nvSpPr>
          <p:cNvPr id="44" name="Obdélník 43">
            <a:extLst>
              <a:ext uri="{FF2B5EF4-FFF2-40B4-BE49-F238E27FC236}">
                <a16:creationId xmlns:a16="http://schemas.microsoft.com/office/drawing/2014/main" id="{399DC0EC-59D2-4E8C-9687-180F6B9A4763}"/>
              </a:ext>
            </a:extLst>
          </p:cNvPr>
          <p:cNvSpPr/>
          <p:nvPr/>
        </p:nvSpPr>
        <p:spPr>
          <a:xfrm>
            <a:off x="6528711" y="712378"/>
            <a:ext cx="56437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200" b="1" dirty="0">
                <a:solidFill>
                  <a:srgbClr val="C00000"/>
                </a:solidFill>
              </a:rPr>
              <a:t>Upravené hranice intervalů s ohledem na aktuální situaci a cílovou hranici </a:t>
            </a:r>
          </a:p>
        </p:txBody>
      </p:sp>
    </p:spTree>
    <p:extLst>
      <p:ext uri="{BB962C8B-B14F-4D97-AF65-F5344CB8AC3E}">
        <p14:creationId xmlns:p14="http://schemas.microsoft.com/office/powerpoint/2010/main" val="1200832685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2.xml><?xml version="1.0" encoding="utf-8"?>
<a:theme xmlns:a="http://schemas.openxmlformats.org/drawingml/2006/main" name="1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3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COVID-web-sablona</Template>
  <TotalTime>8678</TotalTime>
  <Words>226</Words>
  <Application>Microsoft Office PowerPoint</Application>
  <PresentationFormat>Širokoúhlá obrazovka</PresentationFormat>
  <Paragraphs>50</Paragraphs>
  <Slides>6</Slides>
  <Notes>4</Notes>
  <HiddenSlides>0</HiddenSlides>
  <MMClips>0</MMClips>
  <ScaleCrop>false</ScaleCrop>
  <HeadingPairs>
    <vt:vector size="6" baseType="variant">
      <vt:variant>
        <vt:lpstr>Použitá písma</vt:lpstr>
      </vt:variant>
      <vt:variant>
        <vt:i4>2</vt:i4>
      </vt:variant>
      <vt:variant>
        <vt:lpstr>Motiv</vt:lpstr>
      </vt:variant>
      <vt:variant>
        <vt:i4>2</vt:i4>
      </vt:variant>
      <vt:variant>
        <vt:lpstr>Nadpisy snímků</vt:lpstr>
      </vt:variant>
      <vt:variant>
        <vt:i4>6</vt:i4>
      </vt:variant>
    </vt:vector>
  </HeadingPairs>
  <TitlesOfParts>
    <vt:vector size="10" baseType="lpstr">
      <vt:lpstr>Arial</vt:lpstr>
      <vt:lpstr>Calibri</vt:lpstr>
      <vt:lpstr>Motiv Office</vt:lpstr>
      <vt:lpstr>1_Motiv Office</vt:lpstr>
      <vt:lpstr>Prezentace aplikace PowerPoint</vt:lpstr>
      <vt:lpstr>16 a více let: podíl osob očkovaných alespoň 1 dávkou</vt:lpstr>
      <vt:lpstr>16 a více let: podíl osob očkovaných alespoň 1 dávkou</vt:lpstr>
      <vt:lpstr>Prezentace aplikace PowerPoint</vt:lpstr>
      <vt:lpstr>16 a více let: podíl osob očkovaných alespoň 1 dávkou</vt:lpstr>
      <vt:lpstr>16 a více let: podíl osob očkovaných alespoň 1 dávkou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Mužík Jan RNDr. Ph.D.</dc:creator>
  <cp:lastModifiedBy>Dušek Ladislav prof. RNDr. Ph.D.</cp:lastModifiedBy>
  <cp:revision>594</cp:revision>
  <dcterms:created xsi:type="dcterms:W3CDTF">2020-11-14T10:09:00Z</dcterms:created>
  <dcterms:modified xsi:type="dcterms:W3CDTF">2021-10-03T14:54:46Z</dcterms:modified>
</cp:coreProperties>
</file>